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37"/>
  </p:notesMasterIdLst>
  <p:handoutMasterIdLst>
    <p:handoutMasterId r:id="rId38"/>
  </p:handoutMasterIdLst>
  <p:sldIdLst>
    <p:sldId id="259" r:id="rId2"/>
    <p:sldId id="260" r:id="rId3"/>
    <p:sldId id="272" r:id="rId4"/>
    <p:sldId id="274" r:id="rId5"/>
    <p:sldId id="284" r:id="rId6"/>
    <p:sldId id="283" r:id="rId7"/>
    <p:sldId id="279" r:id="rId8"/>
    <p:sldId id="276" r:id="rId9"/>
    <p:sldId id="278" r:id="rId10"/>
    <p:sldId id="275" r:id="rId11"/>
    <p:sldId id="295" r:id="rId12"/>
    <p:sldId id="277" r:id="rId13"/>
    <p:sldId id="285" r:id="rId14"/>
    <p:sldId id="266" r:id="rId15"/>
    <p:sldId id="281" r:id="rId16"/>
    <p:sldId id="318" r:id="rId17"/>
    <p:sldId id="297" r:id="rId18"/>
    <p:sldId id="300" r:id="rId19"/>
    <p:sldId id="298" r:id="rId20"/>
    <p:sldId id="299" r:id="rId21"/>
    <p:sldId id="303" r:id="rId22"/>
    <p:sldId id="305" r:id="rId23"/>
    <p:sldId id="304" r:id="rId24"/>
    <p:sldId id="306" r:id="rId25"/>
    <p:sldId id="307" r:id="rId26"/>
    <p:sldId id="309" r:id="rId27"/>
    <p:sldId id="317" r:id="rId28"/>
    <p:sldId id="308" r:id="rId29"/>
    <p:sldId id="312" r:id="rId30"/>
    <p:sldId id="311" r:id="rId31"/>
    <p:sldId id="313" r:id="rId32"/>
    <p:sldId id="314" r:id="rId33"/>
    <p:sldId id="315" r:id="rId34"/>
    <p:sldId id="316" r:id="rId35"/>
    <p:sldId id="263" r:id="rId36"/>
  </p:sldIdLst>
  <p:sldSz cx="12188825" cy="6858000"/>
  <p:notesSz cx="6858000" cy="9144000"/>
  <p:defaultTextStyle>
    <a:defPPr rtl="0">
      <a:defRPr lang="ko-k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68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B5B5B5"/>
    <a:srgbClr val="D9E6FF"/>
    <a:srgbClr val="212E65"/>
    <a:srgbClr val="C0A353"/>
    <a:srgbClr val="4DFFC4"/>
    <a:srgbClr val="A40F16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>
      <p:cViewPr varScale="1">
        <p:scale>
          <a:sx n="98" d="100"/>
          <a:sy n="98" d="100"/>
        </p:scale>
        <p:origin x="78" y="444"/>
      </p:cViewPr>
      <p:guideLst>
        <p:guide orient="horz" pos="2160"/>
        <p:guide orient="horz" pos="300"/>
        <p:guide orient="horz" pos="4156"/>
        <p:guide orient="horz" pos="1117"/>
        <p:guide pos="3839"/>
        <p:guide pos="191"/>
        <p:guide pos="7468"/>
        <p:guide pos="576"/>
        <p:guide pos="71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3276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E330D78-4C54-43FD-BE73-12A119688FF5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2019-06-13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ECFF69-5B8A-49C7-A7EB-043B12CE9D96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E11EC53-F507-411E-9ADC-FBCFECE09D3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038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346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087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214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49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9220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2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1161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683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647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8962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18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378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699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8121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88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194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3609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258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8477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56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902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41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53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90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8204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8965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27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46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96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25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172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061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E11EC53-F507-411E-9ADC-FBCFECE09D3D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995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12919EAA-160A-4563-B529-9B1363777C03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9353477" y="0"/>
            <a:ext cx="2835348" cy="1150199"/>
            <a:chOff x="9353477" y="0"/>
            <a:chExt cx="2835348" cy="1150199"/>
          </a:xfrm>
        </p:grpSpPr>
        <p:sp>
          <p:nvSpPr>
            <p:cNvPr id="8" name="직각 삼각형 7"/>
            <p:cNvSpPr/>
            <p:nvPr userDrawn="1"/>
          </p:nvSpPr>
          <p:spPr>
            <a:xfrm rot="10800000">
              <a:off x="9353477" y="0"/>
              <a:ext cx="2835348" cy="1150199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각 삼각형 3"/>
            <p:cNvSpPr/>
            <p:nvPr userDrawn="1"/>
          </p:nvSpPr>
          <p:spPr>
            <a:xfrm rot="10800000">
              <a:off x="9884569" y="0"/>
              <a:ext cx="2304256" cy="1008112"/>
            </a:xfrm>
            <a:prstGeom prst="rtTriangle">
              <a:avLst/>
            </a:prstGeom>
            <a:solidFill>
              <a:srgbClr val="212E6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이 있는 대체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sz="240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5B98126-81D3-4679-BD69-2FBA5C78F97C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5FD5434-F838-4DD4-A17B-1CB1A1850DF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B17C67-D311-40F4-8EE7-245066F28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2531" y="6392178"/>
            <a:ext cx="312015" cy="3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FCDC3F-8222-4FD1-9EDE-983DFCD70DAE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843982" cy="558800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105561BF-0A0B-41F3-B2B8-078AA0F044E1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890FF96-02DB-4C95-8698-E1095F92EF94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직각 삼각형 6"/>
          <p:cNvSpPr/>
          <p:nvPr userDrawn="1"/>
        </p:nvSpPr>
        <p:spPr>
          <a:xfrm rot="10800000">
            <a:off x="9353477" y="0"/>
            <a:ext cx="2835348" cy="115019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rgbClr val="212E6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2C7DDE4B-0F29-4E08-BAC3-4D7C35EF5470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5FD5434-F838-4DD4-A17B-1CB1A1850DF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각 삼각형 6"/>
          <p:cNvSpPr/>
          <p:nvPr userDrawn="1"/>
        </p:nvSpPr>
        <p:spPr>
          <a:xfrm rot="10800000">
            <a:off x="9353477" y="0"/>
            <a:ext cx="2835348" cy="115019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rgbClr val="212E6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700CF89F-4A29-4E13-82BD-DA59926148A3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FB45AD7-463F-4DE6-97A5-8E95D1A5FE68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5294B5CD-5BC0-40BC-8EAD-1EE9BD63987E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5FD5434-F838-4DD4-A17B-1CB1A1850DF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3F4C155-B099-4732-A789-D31A382158D1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835265" y="2115942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D5DB53AB-0AB9-4EB8-B02B-171758B51CDD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sz="240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54E24B6-BE7C-4CAA-A178-ADBC58CA2965}" type="datetime1">
              <a:rPr lang="ko-KR" altLang="en-US" smtClean="0"/>
              <a:pPr/>
              <a:t>2019-06-13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A891A8-FC99-4F88-9FDC-750FEED8F7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80955" y="6233117"/>
            <a:ext cx="419683" cy="4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A40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CDEC777C-540F-48A2-8E9B-A6D8900B9F0A}" type="datetime1">
              <a:rPr lang="ko-KR" altLang="en-US" smtClean="0"/>
              <a:pPr algn="r"/>
              <a:t>2019-06-13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E5FD5434-F838-4DD4-A17B-1CB1A1850DF4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88E35-8C22-4AC2-A541-453C65E5AEC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23004" y="6021288"/>
            <a:ext cx="599366" cy="684988"/>
          </a:xfrm>
          <a:prstGeom prst="rect">
            <a:avLst/>
          </a:prstGeom>
        </p:spPr>
      </p:pic>
      <p:sp>
        <p:nvSpPr>
          <p:cNvPr id="8" name="직각 삼각형 7"/>
          <p:cNvSpPr/>
          <p:nvPr userDrawn="1"/>
        </p:nvSpPr>
        <p:spPr>
          <a:xfrm rot="10800000">
            <a:off x="9353477" y="0"/>
            <a:ext cx="2835348" cy="115019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 userDrawn="1"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rgbClr val="212E6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 rot="10800000">
            <a:off x="0" y="5993904"/>
            <a:ext cx="1080120" cy="864096"/>
            <a:chOff x="9353477" y="0"/>
            <a:chExt cx="2835348" cy="1150199"/>
          </a:xfrm>
        </p:grpSpPr>
        <p:sp>
          <p:nvSpPr>
            <p:cNvPr id="11" name="직각 삼각형 10"/>
            <p:cNvSpPr/>
            <p:nvPr userDrawn="1"/>
          </p:nvSpPr>
          <p:spPr>
            <a:xfrm rot="10800000">
              <a:off x="9353477" y="0"/>
              <a:ext cx="2835348" cy="1150199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각 삼각형 11"/>
            <p:cNvSpPr/>
            <p:nvPr userDrawn="1"/>
          </p:nvSpPr>
          <p:spPr>
            <a:xfrm rot="10800000">
              <a:off x="9884569" y="0"/>
              <a:ext cx="2304256" cy="1008112"/>
            </a:xfrm>
            <a:prstGeom prst="rtTriangle">
              <a:avLst/>
            </a:prstGeom>
            <a:solidFill>
              <a:srgbClr val="212E65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1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defTabSz="1218987" rtl="0" eaLnBrk="1" latinLnBrk="1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864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2296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9728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71599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4592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biz.khu.ac.kr/hju/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3212" y="260648"/>
            <a:ext cx="11767864" cy="1656184"/>
          </a:xfrm>
        </p:spPr>
        <p:txBody>
          <a:bodyPr rtlCol="0">
            <a:normAutofit/>
          </a:bodyPr>
          <a:lstStyle/>
          <a:p>
            <a:pPr algn="l"/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 및 실습</a:t>
            </a:r>
            <a:b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 공유 플랫폼 </a:t>
            </a:r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KHUBNB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BED&amp;breakfast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8614692" y="5242139"/>
            <a:ext cx="3880574" cy="1741266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김상현 </a:t>
            </a:r>
            <a:r>
              <a:rPr lang="en-US" altLang="ko-KR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2016100936</a:t>
            </a:r>
          </a:p>
          <a:p>
            <a:pPr algn="l" rtl="0"/>
            <a:r>
              <a:rPr lang="ko-KR" altLang="en-US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김수영 </a:t>
            </a:r>
            <a:r>
              <a:rPr lang="en-US" altLang="ko-KR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2016100938</a:t>
            </a:r>
          </a:p>
          <a:p>
            <a:pPr algn="l" rtl="0"/>
            <a:r>
              <a:rPr lang="ko-KR" altLang="en-US" sz="1800" dirty="0" err="1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김홍연</a:t>
            </a:r>
            <a:r>
              <a:rPr lang="ko-KR" altLang="en-US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 </a:t>
            </a:r>
            <a:r>
              <a:rPr lang="en-US" altLang="ko-KR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2016100945</a:t>
            </a:r>
          </a:p>
          <a:p>
            <a:pPr algn="l" rtl="0"/>
            <a:r>
              <a:rPr lang="ko-KR" altLang="en-US" sz="1800" dirty="0" err="1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주현강</a:t>
            </a:r>
            <a:r>
              <a:rPr lang="ko-KR" altLang="en-US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 </a:t>
            </a:r>
            <a:r>
              <a:rPr lang="en-US" altLang="ko-KR" sz="1800" dirty="0">
                <a:latin typeface="Malgun Gothic" panose="020B0503020000020004" pitchFamily="50" charset="-127"/>
                <a:ea typeface="나눔바른고딕" panose="020B0603020101020101"/>
                <a:sym typeface="Malgun Gothic" panose="020B0503020000020004" pitchFamily="50" charset="-127"/>
              </a:rPr>
              <a:t>2015100964</a:t>
            </a:r>
            <a:endParaRPr lang="ko-KR" altLang="en-US" sz="1800" dirty="0">
              <a:latin typeface="Malgun Gothic" panose="020B0503020000020004" pitchFamily="50" charset="-127"/>
              <a:ea typeface="나눔바른고딕" panose="020B0603020101020101"/>
              <a:sym typeface="Malgun Gothic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FA2036-9CB9-4D25-A0CF-6B829183345B}"/>
              </a:ext>
            </a:extLst>
          </p:cNvPr>
          <p:cNvGrpSpPr/>
          <p:nvPr/>
        </p:nvGrpSpPr>
        <p:grpSpPr>
          <a:xfrm>
            <a:off x="3648363" y="1916832"/>
            <a:ext cx="4060578" cy="4060578"/>
            <a:chOff x="2461623" y="1034783"/>
            <a:chExt cx="4060578" cy="40605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3218628-4B52-4F56-80EB-BB0C51F214CB}"/>
                </a:ext>
              </a:extLst>
            </p:cNvPr>
            <p:cNvSpPr/>
            <p:nvPr/>
          </p:nvSpPr>
          <p:spPr>
            <a:xfrm>
              <a:off x="2544468" y="1151859"/>
              <a:ext cx="3728349" cy="372834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9E8043B-D812-495D-A9AE-CBBA5CD37292}"/>
                </a:ext>
              </a:extLst>
            </p:cNvPr>
            <p:cNvSpPr/>
            <p:nvPr/>
          </p:nvSpPr>
          <p:spPr>
            <a:xfrm>
              <a:off x="2700683" y="1340604"/>
              <a:ext cx="3618699" cy="3691435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D74A07-99EA-4D7B-BFEA-B90847C48EEE}"/>
                </a:ext>
              </a:extLst>
            </p:cNvPr>
            <p:cNvSpPr/>
            <p:nvPr/>
          </p:nvSpPr>
          <p:spPr>
            <a:xfrm>
              <a:off x="2747818" y="1265701"/>
              <a:ext cx="3582870" cy="361869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D7CFC42-49BE-4CC1-BDCA-CF288EC0C482}"/>
                </a:ext>
              </a:extLst>
            </p:cNvPr>
            <p:cNvSpPr/>
            <p:nvPr/>
          </p:nvSpPr>
          <p:spPr>
            <a:xfrm>
              <a:off x="2683643" y="1144725"/>
              <a:ext cx="3728349" cy="372834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0BC00D-EBC6-4A0E-B5CC-F85700BA888D}"/>
                </a:ext>
              </a:extLst>
            </p:cNvPr>
            <p:cNvSpPr/>
            <p:nvPr/>
          </p:nvSpPr>
          <p:spPr>
            <a:xfrm>
              <a:off x="2461623" y="1034783"/>
              <a:ext cx="4060578" cy="406057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DBF27C3-0FD2-47F3-8DA9-6AAA7A93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60" y="2629235"/>
            <a:ext cx="1830900" cy="2092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6906ED-0ED7-4DFD-8DAF-41AE03F220B0}"/>
              </a:ext>
            </a:extLst>
          </p:cNvPr>
          <p:cNvSpPr txBox="1"/>
          <p:nvPr/>
        </p:nvSpPr>
        <p:spPr>
          <a:xfrm>
            <a:off x="4510236" y="4718919"/>
            <a:ext cx="23868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</a:rPr>
              <a:t>KHUBNB</a:t>
            </a:r>
            <a:endParaRPr lang="ko-KR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761" y="6323870"/>
            <a:ext cx="54959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dirty="0">
                <a:hlinkClick r:id="rId4"/>
              </a:rPr>
              <a:t>http://ibiz.khu.ac.kr/hju/A/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5900" y="5753224"/>
            <a:ext cx="5328079" cy="1104776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찾기 위한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SEARCH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93816-5563-43F6-A0E7-DE706235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3" y="1268760"/>
            <a:ext cx="7128290" cy="4009663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8D47067B-45AA-4124-9EB6-E46FC89002A4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F1DFB-0B62-4DE3-BD2C-8D97CA8B739E}"/>
              </a:ext>
            </a:extLst>
          </p:cNvPr>
          <p:cNvSpPr txBox="1"/>
          <p:nvPr/>
        </p:nvSpPr>
        <p:spPr>
          <a:xfrm>
            <a:off x="7174532" y="1124744"/>
            <a:ext cx="363094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 리스트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99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804" y="5753224"/>
            <a:ext cx="6192175" cy="1104776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예약하기 위한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RESERVATION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sp>
        <p:nvSpPr>
          <p:cNvPr id="7" name="제목 12">
            <a:extLst>
              <a:ext uri="{FF2B5EF4-FFF2-40B4-BE49-F238E27FC236}">
                <a16:creationId xmlns:a16="http://schemas.microsoft.com/office/drawing/2014/main" id="{8D47067B-45AA-4124-9EB6-E46FC89002A4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F1DFB-0B62-4DE3-BD2C-8D97CA8B739E}"/>
              </a:ext>
            </a:extLst>
          </p:cNvPr>
          <p:cNvSpPr txBox="1"/>
          <p:nvPr/>
        </p:nvSpPr>
        <p:spPr>
          <a:xfrm>
            <a:off x="7174532" y="1124744"/>
            <a:ext cx="363094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 리스트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예약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4A9A4-5E7E-43CA-B441-68F8C3295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89" t="24794" r="24006" b="26894"/>
          <a:stretch/>
        </p:blipFill>
        <p:spPr>
          <a:xfrm>
            <a:off x="1989956" y="476250"/>
            <a:ext cx="3554808" cy="51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3" y="5940883"/>
            <a:ext cx="7128792" cy="951372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이용하고 평점을 남길 수 있는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REVIEW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AAFA83-4579-4A36-94E3-D6F8E20B5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3" t="30230" r="53614" b="18490"/>
          <a:stretch/>
        </p:blipFill>
        <p:spPr>
          <a:xfrm>
            <a:off x="1413892" y="469786"/>
            <a:ext cx="4824536" cy="4906438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FD3EF019-DEF4-4C1A-979F-AEC5EA6AACEF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F4304-D6C6-4201-978F-30C9CB2EA2A3}"/>
              </a:ext>
            </a:extLst>
          </p:cNvPr>
          <p:cNvSpPr txBox="1"/>
          <p:nvPr/>
        </p:nvSpPr>
        <p:spPr>
          <a:xfrm>
            <a:off x="7132382" y="1124744"/>
            <a:ext cx="363094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 리스트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예약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리뷰 작성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2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780" y="6332528"/>
            <a:ext cx="7272808" cy="548194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이용하고 평점을 남길 수 있는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REVIEW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E1018-CE6D-4C25-9D67-C0CFAF21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3" t="8649" r="43376" b="15701"/>
          <a:stretch/>
        </p:blipFill>
        <p:spPr>
          <a:xfrm>
            <a:off x="1701924" y="427872"/>
            <a:ext cx="4608512" cy="5643168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0577A430-79A1-4E4C-9494-D3816A042FB5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D5E28-BDC4-4BC2-A864-C6CFFF5FD139}"/>
              </a:ext>
            </a:extLst>
          </p:cNvPr>
          <p:cNvSpPr txBox="1"/>
          <p:nvPr/>
        </p:nvSpPr>
        <p:spPr>
          <a:xfrm>
            <a:off x="7102524" y="1196752"/>
            <a:ext cx="3630944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 리스트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예약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리뷰 작성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리뷰 리스트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6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910730" y="764704"/>
            <a:ext cx="10360501" cy="1219200"/>
          </a:xfrm>
        </p:spPr>
        <p:txBody>
          <a:bodyPr rtlCol="0">
            <a:normAutofit fontScale="90000"/>
          </a:bodyPr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2. </a:t>
            </a:r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The requirements stage</a:t>
            </a:r>
            <a:b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b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b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894646" y="1484784"/>
            <a:ext cx="10360501" cy="4470400"/>
          </a:xfrm>
        </p:spPr>
        <p:txBody>
          <a:bodyPr rtlCol="0">
            <a:normAutofit fontScale="92500" lnSpcReduction="10000"/>
          </a:bodyPr>
          <a:lstStyle/>
          <a:p>
            <a:pPr marL="0" lvl="0" indent="0" rtl="0">
              <a:lnSpc>
                <a:spcPct val="150000"/>
              </a:lnSpc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가장 처음 보여지는 초기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buNone/>
            </a:pP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USER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DATA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를 받는 회원 가입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,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로그인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주인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자신의 방을 등록하기 위한 등록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buNone/>
            </a:pP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찾기 위한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SEARCH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buNone/>
            </a:pP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예약하기 위한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RESERVATION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buNone/>
            </a:pP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이용하고 평점을 남길 수 있는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REVIEW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lvl="0" rtl="0">
              <a:lnSpc>
                <a:spcPct val="150000"/>
              </a:lnSpc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1701889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2437993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3221368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4014954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4735034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644861" y="5463699"/>
            <a:ext cx="265869" cy="265869"/>
          </a:xfrm>
          <a:prstGeom prst="ellipse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303213" y="-609600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3. The design stage-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Db design drawing</a:t>
            </a:r>
            <a:endParaRPr lang="ko-KR" altLang="en-US" b="1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7CF304-6485-4EC7-BC4C-A9A1D8A07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6" t="20593" r="10418" b="20592"/>
          <a:stretch/>
        </p:blipFill>
        <p:spPr>
          <a:xfrm>
            <a:off x="405780" y="836712"/>
            <a:ext cx="10873408" cy="5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303213" y="-609600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3. The design stage-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E-R diagram</a:t>
            </a:r>
            <a:endParaRPr lang="ko-KR" altLang="en-US" b="1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19A3EC-0699-497F-8D5F-806EF1CB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0" t="21643" r="15735" b="17442"/>
          <a:stretch/>
        </p:blipFill>
        <p:spPr>
          <a:xfrm>
            <a:off x="303213" y="908720"/>
            <a:ext cx="11392159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76196" y="-66824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로그인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관계도 디자인 스샷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70787-9DBA-4415-8783-9C65182E9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52" r="41302" b="72728"/>
          <a:stretch/>
        </p:blipFill>
        <p:spPr>
          <a:xfrm>
            <a:off x="117748" y="1803401"/>
            <a:ext cx="4331538" cy="374441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566F891-6E45-4C90-A044-9FFF72D2C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71" y="1268760"/>
            <a:ext cx="7202685" cy="4733582"/>
          </a:xfrm>
          <a:prstGeom prst="rect">
            <a:avLst/>
          </a:prstGeom>
        </p:spPr>
      </p:pic>
      <p:sp>
        <p:nvSpPr>
          <p:cNvPr id="7" name="직각 삼각형 6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3FD3F3-C628-453E-82EE-F23D6C801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60" t="9714" r="44099" b="55610"/>
          <a:stretch/>
        </p:blipFill>
        <p:spPr>
          <a:xfrm>
            <a:off x="303213" y="1534842"/>
            <a:ext cx="2880320" cy="4705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739EF7-E594-418A-99DD-FF81D26FF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8" y="1628800"/>
            <a:ext cx="8606292" cy="4032448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A199E37E-B61B-499E-AB6E-5741ECE3D15F}"/>
              </a:ext>
            </a:extLst>
          </p:cNvPr>
          <p:cNvSpPr txBox="1">
            <a:spLocks/>
          </p:cNvSpPr>
          <p:nvPr/>
        </p:nvSpPr>
        <p:spPr>
          <a:xfrm>
            <a:off x="765820" y="-25401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회원가입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71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A329AD-8B35-49C5-8B45-572E4A70C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" y="2231946"/>
            <a:ext cx="4276251" cy="234854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CB527C4-EC79-44FE-97E5-CCA0832ED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31" y="1520788"/>
            <a:ext cx="7513117" cy="3816424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A199E37E-B61B-499E-AB6E-5741ECE3D15F}"/>
              </a:ext>
            </a:extLst>
          </p:cNvPr>
          <p:cNvSpPr txBox="1">
            <a:spLocks/>
          </p:cNvSpPr>
          <p:nvPr/>
        </p:nvSpPr>
        <p:spPr>
          <a:xfrm>
            <a:off x="765820" y="-1714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sz="16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홈 화면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(1)-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호스팅하기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둘러보기 선택</a:t>
            </a:r>
            <a:endParaRPr lang="ko-KR" altLang="en-US" sz="1600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67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0.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숙박 공유 서비스란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b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lvl="0" indent="0" rtl="0"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자신의 주거지 일부를 다른 사람에게 빌려주는 서비스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buNone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buNone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숙박을 이용하는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GUEST,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숙박을 제공하는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그리고 이를 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0" lvl="0" indent="0" rtl="0"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중개하는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PLATFORM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으로 구성되어 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86A6FF-B7BE-4C8C-B1C9-A2C332FD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47" b="66875"/>
          <a:stretch/>
        </p:blipFill>
        <p:spPr>
          <a:xfrm>
            <a:off x="405780" y="1570037"/>
            <a:ext cx="3961368" cy="371792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21594A-36C8-439E-B279-2ADE01AC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773238"/>
            <a:ext cx="7239427" cy="3167930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E86C8675-FE81-4CD8-8341-D7B21EF0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</a:t>
            </a: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정보 입력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2">
            <a:extLst>
              <a:ext uri="{FF2B5EF4-FFF2-40B4-BE49-F238E27FC236}">
                <a16:creationId xmlns:a16="http://schemas.microsoft.com/office/drawing/2014/main" id="{E86C8675-FE81-4CD8-8341-D7B21EF0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</a:t>
            </a: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상세정보 입력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09BBD-A403-4151-A965-15E803DA3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8" t="18492" r="35231" b="9039"/>
          <a:stretch/>
        </p:blipFill>
        <p:spPr>
          <a:xfrm>
            <a:off x="6897919" y="-30162"/>
            <a:ext cx="5290906" cy="6888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7CE69A-7038-4F66-8B70-D0B98FA76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71" r="79905" b="55975"/>
          <a:stretch/>
        </p:blipFill>
        <p:spPr>
          <a:xfrm>
            <a:off x="1557908" y="1185398"/>
            <a:ext cx="4392488" cy="55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2">
            <a:extLst>
              <a:ext uri="{FF2B5EF4-FFF2-40B4-BE49-F238E27FC236}">
                <a16:creationId xmlns:a16="http://schemas.microsoft.com/office/drawing/2014/main" id="{E86C8675-FE81-4CD8-8341-D7B21EF0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</a:t>
            </a: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정보 입력 후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, php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문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4EDE48-1BB8-4DEC-8EC3-DA12E11A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46" t="2087" r="12711" b="79581"/>
          <a:stretch/>
        </p:blipFill>
        <p:spPr>
          <a:xfrm>
            <a:off x="117748" y="2348669"/>
            <a:ext cx="3874788" cy="2160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41C50F-D307-44EA-9223-0EEC09CC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8" t="35296" r="24006" b="20592"/>
          <a:stretch/>
        </p:blipFill>
        <p:spPr>
          <a:xfrm>
            <a:off x="4069154" y="1340768"/>
            <a:ext cx="8015164" cy="4611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198815-BA56-4285-946C-E9FC870C923C}"/>
              </a:ext>
            </a:extLst>
          </p:cNvPr>
          <p:cNvSpPr/>
          <p:nvPr/>
        </p:nvSpPr>
        <p:spPr>
          <a:xfrm>
            <a:off x="4222203" y="2564904"/>
            <a:ext cx="784887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9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2">
            <a:extLst>
              <a:ext uri="{FF2B5EF4-FFF2-40B4-BE49-F238E27FC236}">
                <a16:creationId xmlns:a16="http://schemas.microsoft.com/office/drawing/2014/main" id="{E86C8675-FE81-4CD8-8341-D7B21EF0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메인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250C0-6308-4659-8440-4E63DD130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40" t="7991" r="13373" b="6939"/>
          <a:stretch/>
        </p:blipFill>
        <p:spPr>
          <a:xfrm>
            <a:off x="303213" y="1556792"/>
            <a:ext cx="5128830" cy="4720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A3CA13-28A4-4238-87D9-49C35C741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5" t="10100" r="41726" b="8451"/>
          <a:stretch/>
        </p:blipFill>
        <p:spPr>
          <a:xfrm>
            <a:off x="5518348" y="774112"/>
            <a:ext cx="3141596" cy="5801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FF2FAE-7463-4B20-9568-7D3DE70BA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58" t="10090" r="41729" b="8451"/>
          <a:stretch/>
        </p:blipFill>
        <p:spPr>
          <a:xfrm>
            <a:off x="8991594" y="776734"/>
            <a:ext cx="3141596" cy="5801494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6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검색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67CDA-20D5-4ED4-91FD-32CC8093C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9" t="14291" r="46573" b="65103"/>
          <a:stretch/>
        </p:blipFill>
        <p:spPr>
          <a:xfrm>
            <a:off x="117748" y="1855186"/>
            <a:ext cx="4694863" cy="2808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1C3B4A-2800-4808-8F85-8C4095E90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58" t="38447" r="41729" b="41598"/>
          <a:stretch/>
        </p:blipFill>
        <p:spPr>
          <a:xfrm>
            <a:off x="5032335" y="1700808"/>
            <a:ext cx="6890359" cy="3117069"/>
          </a:xfrm>
          <a:prstGeom prst="rect">
            <a:avLst/>
          </a:prstGeom>
        </p:spPr>
      </p:pic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303EE3-292B-43E1-94CB-37C25BE24117}"/>
              </a:ext>
            </a:extLst>
          </p:cNvPr>
          <p:cNvSpPr/>
          <p:nvPr/>
        </p:nvSpPr>
        <p:spPr>
          <a:xfrm>
            <a:off x="4870277" y="1521384"/>
            <a:ext cx="6768752" cy="1907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검색 결과 화면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18B63-F819-495F-B3F9-8BCD37B62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9" t="12999" r="26455" b="59452"/>
          <a:stretch/>
        </p:blipFill>
        <p:spPr>
          <a:xfrm>
            <a:off x="117748" y="2564904"/>
            <a:ext cx="5124806" cy="20106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945D3-E32F-4FC6-AD6A-B99FC1F5B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58" t="10090" r="16326" b="7989"/>
          <a:stretch/>
        </p:blipFill>
        <p:spPr>
          <a:xfrm>
            <a:off x="5374332" y="1006977"/>
            <a:ext cx="6742337" cy="5824487"/>
          </a:xfrm>
          <a:prstGeom prst="rect">
            <a:avLst/>
          </a:prstGeom>
        </p:spPr>
      </p:pic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32E29C-4BBB-4583-B45E-820AE93857FA}"/>
              </a:ext>
            </a:extLst>
          </p:cNvPr>
          <p:cNvSpPr/>
          <p:nvPr/>
        </p:nvSpPr>
        <p:spPr>
          <a:xfrm>
            <a:off x="5158307" y="852518"/>
            <a:ext cx="1872209" cy="848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AD2A0D-911B-4331-8D1A-4D9B30DF0755}"/>
              </a:ext>
            </a:extLst>
          </p:cNvPr>
          <p:cNvSpPr/>
          <p:nvPr/>
        </p:nvSpPr>
        <p:spPr>
          <a:xfrm>
            <a:off x="5386568" y="2279219"/>
            <a:ext cx="6252460" cy="501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BBFB95-EBD7-47AA-B354-DD4B6CC5760B}"/>
              </a:ext>
            </a:extLst>
          </p:cNvPr>
          <p:cNvSpPr/>
          <p:nvPr/>
        </p:nvSpPr>
        <p:spPr>
          <a:xfrm>
            <a:off x="5590356" y="3151638"/>
            <a:ext cx="3024336" cy="1141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6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검색 결과 화면에서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[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정보 보기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]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눌렀을 때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0B5FC-DD00-4CD0-9B41-15DA968C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62" t="34501" r="36884" b="38347"/>
          <a:stretch/>
        </p:blipFill>
        <p:spPr>
          <a:xfrm>
            <a:off x="5136069" y="1773238"/>
            <a:ext cx="6935008" cy="3844055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ADDA4C-31AD-4F6E-8E21-B107E8369C2C}"/>
              </a:ext>
            </a:extLst>
          </p:cNvPr>
          <p:cNvSpPr/>
          <p:nvPr/>
        </p:nvSpPr>
        <p:spPr>
          <a:xfrm>
            <a:off x="5230316" y="5140962"/>
            <a:ext cx="6252460" cy="501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7D541D-08A5-4C7C-99B7-31A91CC39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70" t="12999" r="26455" b="59452"/>
          <a:stretch/>
        </p:blipFill>
        <p:spPr>
          <a:xfrm>
            <a:off x="621921" y="2132856"/>
            <a:ext cx="4020094" cy="315018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0A1BC06-A430-4A5C-908C-B4E7F27D3426}"/>
              </a:ext>
            </a:extLst>
          </p:cNvPr>
          <p:cNvSpPr/>
          <p:nvPr/>
        </p:nvSpPr>
        <p:spPr>
          <a:xfrm rot="13964877">
            <a:off x="2927011" y="3054499"/>
            <a:ext cx="792088" cy="57606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3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검색 결과 화면에서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[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 정보 보기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]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눌렀을 때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51684-B63F-44B6-AAF5-F128EC23F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68" t="27944" r="38775" b="28996"/>
          <a:stretch/>
        </p:blipFill>
        <p:spPr>
          <a:xfrm>
            <a:off x="5518349" y="1193799"/>
            <a:ext cx="6552728" cy="5597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042175-966C-4A41-A592-E663F2C6D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9" t="7990" r="31686" b="75206"/>
          <a:stretch/>
        </p:blipFill>
        <p:spPr>
          <a:xfrm>
            <a:off x="117748" y="1916832"/>
            <a:ext cx="4847277" cy="27195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DEFF3-55FC-452B-B638-80EAA16D3854}"/>
              </a:ext>
            </a:extLst>
          </p:cNvPr>
          <p:cNvSpPr/>
          <p:nvPr/>
        </p:nvSpPr>
        <p:spPr>
          <a:xfrm>
            <a:off x="5302324" y="1271529"/>
            <a:ext cx="3096344" cy="501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196BE9-80AC-4677-B99C-82D2F78C7D0D}"/>
              </a:ext>
            </a:extLst>
          </p:cNvPr>
          <p:cNvSpPr/>
          <p:nvPr/>
        </p:nvSpPr>
        <p:spPr>
          <a:xfrm>
            <a:off x="5518349" y="3068960"/>
            <a:ext cx="6252460" cy="501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5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검색 결과 화면에서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[RESERVATION]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눌렀을 때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83F143-7747-4AAC-8FF1-39D759244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18" t="60629" r="45593" b="36121"/>
          <a:stretch/>
        </p:blipFill>
        <p:spPr>
          <a:xfrm>
            <a:off x="189756" y="4941168"/>
            <a:ext cx="7663407" cy="7920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22809F-AD38-427D-873B-2B027BCBC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94" t="19543" r="25778" b="42648"/>
          <a:stretch/>
        </p:blipFill>
        <p:spPr>
          <a:xfrm>
            <a:off x="117748" y="1328433"/>
            <a:ext cx="4999111" cy="29027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7B88F1-81E0-4D5B-A856-ECCA5FCF9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58" t="10090" r="44092" b="62603"/>
          <a:stretch/>
        </p:blipFill>
        <p:spPr>
          <a:xfrm>
            <a:off x="6099244" y="1261453"/>
            <a:ext cx="4859179" cy="332470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방 정보 관리 페이지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A9CBB-BDA3-4792-9084-01DB8E6A7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9" r="87125" b="50000"/>
          <a:stretch/>
        </p:blipFill>
        <p:spPr>
          <a:xfrm>
            <a:off x="7390556" y="1073743"/>
            <a:ext cx="3312368" cy="5589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6A2008-5DE2-47A2-9AF7-FD4B8C6CA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40" t="7991" r="13373" b="6939"/>
          <a:stretch/>
        </p:blipFill>
        <p:spPr>
          <a:xfrm>
            <a:off x="1197868" y="1508084"/>
            <a:ext cx="5128830" cy="472085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985E3D4-0E2F-4FAC-8370-B87C46C24F51}"/>
              </a:ext>
            </a:extLst>
          </p:cNvPr>
          <p:cNvSpPr/>
          <p:nvPr/>
        </p:nvSpPr>
        <p:spPr>
          <a:xfrm rot="13999111">
            <a:off x="1601686" y="3183568"/>
            <a:ext cx="1728192" cy="64807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0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rtlCol="0" anchor="b"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현행 숙박 공유 사이트 분석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0DB08-8981-4030-8F5A-BE5AEEF4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2117998"/>
            <a:ext cx="5112568" cy="287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C37733-4D00-4959-9141-66A259CC9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2292" y="2279391"/>
            <a:ext cx="4811402" cy="270641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5E7623-C5F9-40BE-ADA0-D3C1E6FE0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995" y="1773238"/>
            <a:ext cx="4090534" cy="23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방 정보 관리 페이지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-update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0295B-A397-41C1-B7EE-5EB1934DC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40" r="45865" b="37397"/>
          <a:stretch/>
        </p:blipFill>
        <p:spPr>
          <a:xfrm>
            <a:off x="45740" y="1844823"/>
            <a:ext cx="4432930" cy="3672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269B51-F66E-4D77-87BA-12B0ACB1B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7" t="34528" r="24041" b="29642"/>
          <a:stretch/>
        </p:blipFill>
        <p:spPr>
          <a:xfrm>
            <a:off x="5158308" y="1168595"/>
            <a:ext cx="6620215" cy="3096344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B60F94-AAE6-4BA2-8941-F60FEA9663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68" t="42648" r="30763" b="33196"/>
          <a:stretch/>
        </p:blipFill>
        <p:spPr>
          <a:xfrm>
            <a:off x="5122576" y="4397530"/>
            <a:ext cx="6516451" cy="24346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74A05E-CED0-4FCF-BEC8-AE1CB16563A8}"/>
              </a:ext>
            </a:extLst>
          </p:cNvPr>
          <p:cNvSpPr/>
          <p:nvPr/>
        </p:nvSpPr>
        <p:spPr>
          <a:xfrm>
            <a:off x="5518348" y="2924944"/>
            <a:ext cx="3024336" cy="294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148722-568A-4163-8B19-6FE9142AE128}"/>
              </a:ext>
            </a:extLst>
          </p:cNvPr>
          <p:cNvSpPr/>
          <p:nvPr/>
        </p:nvSpPr>
        <p:spPr>
          <a:xfrm>
            <a:off x="5182860" y="4888206"/>
            <a:ext cx="6384160" cy="1141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1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방 정보 관리 페이지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-delete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50DCD6-0C3C-4A93-9A40-37C9B1C82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" t="10090" r="48228" b="42648"/>
          <a:stretch/>
        </p:blipFill>
        <p:spPr>
          <a:xfrm>
            <a:off x="289162" y="1896256"/>
            <a:ext cx="4758544" cy="30654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5D2FCD-169F-4CA7-BAA8-CF5FF5629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58" t="36346" r="24006" b="17442"/>
          <a:stretch/>
        </p:blipFill>
        <p:spPr>
          <a:xfrm>
            <a:off x="5411654" y="1193799"/>
            <a:ext cx="5350719" cy="3269885"/>
          </a:xfrm>
          <a:prstGeom prst="rect">
            <a:avLst/>
          </a:prstGeom>
        </p:spPr>
      </p:pic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2C309-1D38-40A9-8E84-AEB5E4A6FA11}"/>
              </a:ext>
            </a:extLst>
          </p:cNvPr>
          <p:cNvSpPr/>
          <p:nvPr/>
        </p:nvSpPr>
        <p:spPr>
          <a:xfrm>
            <a:off x="5518348" y="2605627"/>
            <a:ext cx="3384376" cy="30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13156-D09C-4CFC-A853-DA444CDA3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5" t="42643" r="45035" b="35302"/>
          <a:stretch/>
        </p:blipFill>
        <p:spPr>
          <a:xfrm>
            <a:off x="5411654" y="4620106"/>
            <a:ext cx="4306933" cy="21844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F7C8C2-1C23-4C71-A21F-E2D04FA30687}"/>
              </a:ext>
            </a:extLst>
          </p:cNvPr>
          <p:cNvSpPr/>
          <p:nvPr/>
        </p:nvSpPr>
        <p:spPr>
          <a:xfrm>
            <a:off x="5872932" y="5394648"/>
            <a:ext cx="3384376" cy="410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5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0" y="-25401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리뷰 작성 페이지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F608B-2123-4681-A5FA-9EEE6ED69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9" r="80720" b="50000"/>
          <a:stretch/>
        </p:blipFill>
        <p:spPr>
          <a:xfrm>
            <a:off x="281967" y="1644204"/>
            <a:ext cx="3524993" cy="4104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24C056-16AE-4B54-BAB8-E823F274F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8" t="40547" r="32277" b="27945"/>
          <a:stretch/>
        </p:blipFill>
        <p:spPr>
          <a:xfrm>
            <a:off x="3934172" y="1484783"/>
            <a:ext cx="8136904" cy="413740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1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5821" y="-25402"/>
            <a:ext cx="6768752" cy="1222153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리뷰 작성 페이지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6A819A-624C-4E27-B1B6-ECA7C2DA5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" t="9040" r="50000" b="9040"/>
          <a:stretch/>
        </p:blipFill>
        <p:spPr>
          <a:xfrm>
            <a:off x="45742" y="1628800"/>
            <a:ext cx="3816422" cy="42484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2998F7-0D34-4585-89BD-F572A1A71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4" t="27941" r="26378" b="24803"/>
          <a:stretch/>
        </p:blipFill>
        <p:spPr>
          <a:xfrm>
            <a:off x="4150196" y="1469128"/>
            <a:ext cx="7776864" cy="50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62145" y="-13642"/>
            <a:ext cx="10360501" cy="1219200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4.The implement stage</a:t>
            </a:r>
            <a:b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 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user</a:t>
            </a:r>
            <a:r>
              <a:rPr lang="ko-KR" altLang="en-US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목록 페이지</a:t>
            </a:r>
            <a:r>
              <a:rPr lang="en-US" altLang="ko-KR" sz="2800" b="1" dirty="0">
                <a:solidFill>
                  <a:srgbClr val="C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-for administrator</a:t>
            </a:r>
            <a:endParaRPr lang="ko-KR" altLang="en-US" b="1" dirty="0">
              <a:solidFill>
                <a:srgbClr val="C00000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66AA5B-A6CC-4CC8-A16D-C8D40BF30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9" r="65951" b="4359"/>
          <a:stretch/>
        </p:blipFill>
        <p:spPr>
          <a:xfrm>
            <a:off x="902004" y="1205558"/>
            <a:ext cx="3747543" cy="5361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CB1C4-A7C9-4924-B453-5BA4FC479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8" t="24794" r="31686" b="15341"/>
          <a:stretch/>
        </p:blipFill>
        <p:spPr>
          <a:xfrm>
            <a:off x="5357051" y="1205558"/>
            <a:ext cx="5760640" cy="5472609"/>
          </a:xfrm>
          <a:prstGeom prst="rect">
            <a:avLst/>
          </a:prstGeom>
        </p:spPr>
      </p:pic>
      <p:sp>
        <p:nvSpPr>
          <p:cNvPr id="5" name="직각 삼각형 4"/>
          <p:cNvSpPr/>
          <p:nvPr/>
        </p:nvSpPr>
        <p:spPr>
          <a:xfrm rot="10800000">
            <a:off x="9884569" y="0"/>
            <a:ext cx="2304256" cy="10081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>
            <a:off x="9881670" y="1"/>
            <a:ext cx="2304256" cy="1008112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innerShdw blurRad="76200" dist="50800" dir="8100000">
              <a:schemeClr val="accent2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4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Thank You </a:t>
            </a:r>
            <a:r>
              <a:rPr lang="en-US" altLang="ko-KR" sz="6000" b="1" dirty="0">
                <a:sym typeface="Wingdings" panose="05000000000000000000" pitchFamily="2" charset="2"/>
              </a:rPr>
              <a:t>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352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rtlCol="0" anchor="b">
            <a:normAutofit fontScale="90000"/>
          </a:bodyPr>
          <a:lstStyle/>
          <a:p>
            <a:r>
              <a:rPr lang="ko-KR" altLang="en-US" sz="2000" dirty="0"/>
              <a:t>현행 숙박 공유 사이트 분석</a:t>
            </a:r>
            <a:br>
              <a:rPr lang="en-US" altLang="ko-KR" sz="2000" dirty="0"/>
            </a:br>
            <a:endParaRPr lang="ko-KR" alt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8068" y="6386252"/>
            <a:ext cx="1441601" cy="38469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초기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2494D-CFB3-4A60-971D-47C56956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3" y="548680"/>
            <a:ext cx="7222144" cy="4062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621B1A-0058-4156-BB6D-7BEA638D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74" b="93507"/>
          <a:stretch/>
        </p:blipFill>
        <p:spPr>
          <a:xfrm>
            <a:off x="2461515" y="1685928"/>
            <a:ext cx="5059523" cy="73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E5CE8CC-40DC-4A4F-BD26-CD4FE6765A80}"/>
              </a:ext>
            </a:extLst>
          </p:cNvPr>
          <p:cNvSpPr/>
          <p:nvPr/>
        </p:nvSpPr>
        <p:spPr>
          <a:xfrm rot="1512885">
            <a:off x="5914392" y="939546"/>
            <a:ext cx="360040" cy="651506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71E56-5D4A-4947-9210-8AD12A60AA65}"/>
              </a:ext>
            </a:extLst>
          </p:cNvPr>
          <p:cNvSpPr txBox="1"/>
          <p:nvPr/>
        </p:nvSpPr>
        <p:spPr>
          <a:xfrm>
            <a:off x="7030516" y="1221206"/>
            <a:ext cx="36309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1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2453" y="5473594"/>
            <a:ext cx="4276231" cy="519324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USER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DATA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를 받는 로그인 화면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CF61D-9B1C-4970-B017-3A31C3D3B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5" t="16975" r="32670" b="15508"/>
          <a:stretch/>
        </p:blipFill>
        <p:spPr>
          <a:xfrm>
            <a:off x="1629916" y="260648"/>
            <a:ext cx="4675956" cy="4982048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05A26605-7F52-4F3A-836D-DE1E8777474D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0C03B-D87E-4DCB-9CFE-76EBD3E2CF8B}"/>
              </a:ext>
            </a:extLst>
          </p:cNvPr>
          <p:cNvSpPr txBox="1"/>
          <p:nvPr/>
        </p:nvSpPr>
        <p:spPr>
          <a:xfrm>
            <a:off x="7030516" y="1265300"/>
            <a:ext cx="36309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4168" y="5877272"/>
            <a:ext cx="4535991" cy="864096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USER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의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DATA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를 받는 회원 가입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858B5F-2539-40B3-8ABB-13536065F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7" t="16326" r="35455" b="10437"/>
          <a:stretch/>
        </p:blipFill>
        <p:spPr>
          <a:xfrm>
            <a:off x="2205980" y="616086"/>
            <a:ext cx="3456384" cy="4918801"/>
          </a:xfrm>
          <a:prstGeom prst="rect">
            <a:avLst/>
          </a:prstGeom>
        </p:spPr>
      </p:pic>
      <p:sp>
        <p:nvSpPr>
          <p:cNvPr id="5" name="제목 12">
            <a:extLst>
              <a:ext uri="{FF2B5EF4-FFF2-40B4-BE49-F238E27FC236}">
                <a16:creationId xmlns:a16="http://schemas.microsoft.com/office/drawing/2014/main" id="{369499DE-FD39-4709-AA0B-08C095C2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rtlCol="0" anchor="b">
            <a:normAutofit fontScale="90000"/>
          </a:bodyPr>
          <a:lstStyle/>
          <a:p>
            <a:r>
              <a:rPr lang="ko-KR" altLang="en-US" sz="2000" dirty="0"/>
              <a:t>현행 숙박 공유 사이트 분석</a:t>
            </a:r>
            <a:br>
              <a:rPr lang="en-US" altLang="ko-KR" sz="2000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B2479-66FB-4676-A2D4-F5A2D8B13CC1}"/>
              </a:ext>
            </a:extLst>
          </p:cNvPr>
          <p:cNvSpPr txBox="1"/>
          <p:nvPr/>
        </p:nvSpPr>
        <p:spPr>
          <a:xfrm>
            <a:off x="7246540" y="1124744"/>
            <a:ext cx="363094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662" y="5517232"/>
            <a:ext cx="3961368" cy="9158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자신의 방을 등록하기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위한 등록 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3850BA-EEC5-4D41-A992-D7B65AF16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536" t="8028" r="45926"/>
          <a:stretch/>
        </p:blipFill>
        <p:spPr>
          <a:xfrm>
            <a:off x="434813" y="523693"/>
            <a:ext cx="3121849" cy="5288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973A55-0D18-497D-8203-32F278234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9" t="10089" r="45865" b="-13"/>
          <a:stretch/>
        </p:blipFill>
        <p:spPr>
          <a:xfrm>
            <a:off x="4367662" y="188640"/>
            <a:ext cx="2607985" cy="4750957"/>
          </a:xfrm>
          <a:prstGeom prst="rect">
            <a:avLst/>
          </a:prstGeom>
        </p:spPr>
      </p:pic>
      <p:sp>
        <p:nvSpPr>
          <p:cNvPr id="8" name="제목 12">
            <a:extLst>
              <a:ext uri="{FF2B5EF4-FFF2-40B4-BE49-F238E27FC236}">
                <a16:creationId xmlns:a16="http://schemas.microsoft.com/office/drawing/2014/main" id="{3704B78F-6E4E-4AA1-B13C-24260B5EA828}"/>
              </a:ext>
            </a:extLst>
          </p:cNvPr>
          <p:cNvSpPr txBox="1">
            <a:spLocks/>
          </p:cNvSpPr>
          <p:nvPr/>
        </p:nvSpPr>
        <p:spPr>
          <a:xfrm>
            <a:off x="7821163" y="548680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 dirty="0"/>
              <a:t>현행 숙박 공유 사이트 분석</a:t>
            </a:r>
            <a:br>
              <a:rPr lang="en-US" altLang="ko-KR" sz="2000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8627B-7F1C-4A97-A61A-29E771BFDE88}"/>
              </a:ext>
            </a:extLst>
          </p:cNvPr>
          <p:cNvSpPr txBox="1"/>
          <p:nvPr/>
        </p:nvSpPr>
        <p:spPr>
          <a:xfrm>
            <a:off x="7246540" y="940078"/>
            <a:ext cx="363094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1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7828" y="6041256"/>
            <a:ext cx="6408199" cy="816744"/>
          </a:xfrm>
        </p:spPr>
        <p:txBody>
          <a:bodyPr/>
          <a:lstStyle/>
          <a:p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방의 구체적인 정보를 제공하기 위해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HOST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데이터를 입력하는 화면 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95A6B-E572-45ED-9942-67F4101C8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15933" r="36673" b="6340"/>
          <a:stretch/>
        </p:blipFill>
        <p:spPr>
          <a:xfrm>
            <a:off x="2035628" y="338330"/>
            <a:ext cx="3638929" cy="5580620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4DBFBF47-B96B-42CC-BE26-8C0A16E39169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A790C-BC4E-4DDD-B11B-9123EAD99D76}"/>
              </a:ext>
            </a:extLst>
          </p:cNvPr>
          <p:cNvSpPr txBox="1"/>
          <p:nvPr/>
        </p:nvSpPr>
        <p:spPr>
          <a:xfrm>
            <a:off x="7102524" y="1008152"/>
            <a:ext cx="363094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7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A1B03A0-C737-4EB4-8C47-0949B7D6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1924" y="5661248"/>
            <a:ext cx="4825464" cy="576064"/>
          </a:xfrm>
        </p:spPr>
        <p:txBody>
          <a:bodyPr/>
          <a:lstStyle/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GUEST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 방을 찾기 위한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SEARCH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화면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EDAA8-1CC1-40CD-A71F-CF89EF88E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8" t="10947" r="69499" b="47224"/>
          <a:stretch/>
        </p:blipFill>
        <p:spPr>
          <a:xfrm>
            <a:off x="1845940" y="360040"/>
            <a:ext cx="4320480" cy="5071864"/>
          </a:xfrm>
          <a:prstGeom prst="rect">
            <a:avLst/>
          </a:prstGeom>
        </p:spPr>
      </p:pic>
      <p:sp>
        <p:nvSpPr>
          <p:cNvPr id="7" name="제목 12">
            <a:extLst>
              <a:ext uri="{FF2B5EF4-FFF2-40B4-BE49-F238E27FC236}">
                <a16:creationId xmlns:a16="http://schemas.microsoft.com/office/drawing/2014/main" id="{625BEBEE-455E-4B5E-A398-BF21D1880EAD}"/>
              </a:ext>
            </a:extLst>
          </p:cNvPr>
          <p:cNvSpPr txBox="1">
            <a:spLocks/>
          </p:cNvSpPr>
          <p:nvPr/>
        </p:nvSpPr>
        <p:spPr>
          <a:xfrm>
            <a:off x="7821163" y="617228"/>
            <a:ext cx="4249913" cy="648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 fontScale="90000" lnSpcReduction="10000"/>
          </a:bodyPr>
          <a:lstStyle>
            <a:lvl1pPr algn="l" defTabSz="1218987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/>
              <a:t>현행 숙박 공유 사이트 분석</a:t>
            </a:r>
            <a:br>
              <a:rPr lang="en-US" altLang="ko-KR" sz="200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07DF2-E8D1-40A0-B71F-3E3419F32681}"/>
              </a:ext>
            </a:extLst>
          </p:cNvPr>
          <p:cNvSpPr txBox="1"/>
          <p:nvPr/>
        </p:nvSpPr>
        <p:spPr>
          <a:xfrm>
            <a:off x="7174532" y="1120676"/>
            <a:ext cx="363094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 화면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로그인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회원 가입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방 정보 등록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검색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붉은색 배경 디자인 서식 파일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786_TF03460512.potx" id="{08338ADC-3835-4BF5-A762-B416CF304C73}" vid="{A1D3EF64-7702-42B8-838B-032F66A587E4}"/>
    </a:ext>
  </a:extLst>
</a:theme>
</file>

<file path=ppt/theme/theme2.xml><?xml version="1.0" encoding="utf-8"?>
<a:theme xmlns:a="http://schemas.openxmlformats.org/drawingml/2006/main" name="Office 테마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477</Words>
  <Application>Microsoft Office PowerPoint</Application>
  <PresentationFormat>사용자 지정</PresentationFormat>
  <Paragraphs>148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나눔바른고딕</vt:lpstr>
      <vt:lpstr>Malgun Gothic</vt:lpstr>
      <vt:lpstr>Malgun Gothic</vt:lpstr>
      <vt:lpstr>Arial</vt:lpstr>
      <vt:lpstr>Arial Rounded MT Bold</vt:lpstr>
      <vt:lpstr>Cambria</vt:lpstr>
      <vt:lpstr>Century Gothic</vt:lpstr>
      <vt:lpstr>붉은색 배경 디자인 서식 파일</vt:lpstr>
      <vt:lpstr>DB 이론 및 실습 -숙박 공유 플랫폼 KHUBNB(BED&amp;breakfast) 시스템 설계</vt:lpstr>
      <vt:lpstr>0. 숙박 공유 서비스란? </vt:lpstr>
      <vt:lpstr>1. 현행 숙박 공유 사이트 분석 </vt:lpstr>
      <vt:lpstr>현행 숙박 공유 사이트 분석 </vt:lpstr>
      <vt:lpstr>PowerPoint 프레젠테이션</vt:lpstr>
      <vt:lpstr>현행 숙박 공유 사이트 분석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The requirements stage   </vt:lpstr>
      <vt:lpstr>3. The design stage- Db design drawing</vt:lpstr>
      <vt:lpstr>3. The design stage- E-R diagram</vt:lpstr>
      <vt:lpstr>4.The implement stage - 로그인 화면</vt:lpstr>
      <vt:lpstr>PowerPoint 프레젠테이션</vt:lpstr>
      <vt:lpstr>PowerPoint 프레젠테이션</vt:lpstr>
      <vt:lpstr>4.The implement stage - host의 방 정보 입력 화면</vt:lpstr>
      <vt:lpstr>4.The implement stage - host의 방 상세정보 입력 화면</vt:lpstr>
      <vt:lpstr>4.The implement stage - host의 방 정보 입력 후, php문</vt:lpstr>
      <vt:lpstr>4.The implement stage - 메인 화면</vt:lpstr>
      <vt:lpstr>4.The implement stage - 검색 화면</vt:lpstr>
      <vt:lpstr>4.The implement stage - 검색 결과 화면</vt:lpstr>
      <vt:lpstr>4.The implement stage - 검색 결과 화면에서 [방 정보 보기] 눌렀을 때</vt:lpstr>
      <vt:lpstr>4.The implement stage - 검색 결과 화면에서 [방 정보 보기] 눌렀을 때</vt:lpstr>
      <vt:lpstr>4.The implement stage - 검색 결과 화면에서 [RESERVATION] 눌렀을 때</vt:lpstr>
      <vt:lpstr>4.The implement stage - HOST의 방 정보 관리 페이지</vt:lpstr>
      <vt:lpstr>4.The implement stage - HOST의 방 정보 관리 페이지-update</vt:lpstr>
      <vt:lpstr>4.The implement stage - HOST의 방 정보 관리 페이지-delete</vt:lpstr>
      <vt:lpstr>4.The implement stage - 리뷰 작성 페이지</vt:lpstr>
      <vt:lpstr>4.The implement stage - 리뷰 작성 페이지</vt:lpstr>
      <vt:lpstr>4.The implement stage - user 목록 페이지-for administrator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이론 및 실습 x조 숙박 공유 서비스 KHUBNB 시스템 설계</dc:title>
  <dc:creator>김수영</dc:creator>
  <cp:lastModifiedBy>김수영</cp:lastModifiedBy>
  <cp:revision>77</cp:revision>
  <dcterms:created xsi:type="dcterms:W3CDTF">2019-06-07T05:21:16Z</dcterms:created>
  <dcterms:modified xsi:type="dcterms:W3CDTF">2019-06-13T07:10:38Z</dcterms:modified>
</cp:coreProperties>
</file>